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8" r:id="rId3"/>
    <p:sldId id="256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5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08D608-39D0-ED26-3DC8-22D7E70E59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23CF3DC-3D3A-32C4-CA97-23334A63F1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6" indent="0" algn="ctr">
              <a:buNone/>
              <a:defRPr sz="2000"/>
            </a:lvl2pPr>
            <a:lvl3pPr marL="914411" indent="0" algn="ctr">
              <a:buNone/>
              <a:defRPr sz="1801"/>
            </a:lvl3pPr>
            <a:lvl4pPr marL="1371617" indent="0" algn="ctr">
              <a:buNone/>
              <a:defRPr sz="1600"/>
            </a:lvl4pPr>
            <a:lvl5pPr marL="1828823" indent="0" algn="ctr">
              <a:buNone/>
              <a:defRPr sz="1600"/>
            </a:lvl5pPr>
            <a:lvl6pPr marL="2286029" indent="0" algn="ctr">
              <a:buNone/>
              <a:defRPr sz="1600"/>
            </a:lvl6pPr>
            <a:lvl7pPr marL="2743234" indent="0" algn="ctr">
              <a:buNone/>
              <a:defRPr sz="1600"/>
            </a:lvl7pPr>
            <a:lvl8pPr marL="3200440" indent="0" algn="ctr">
              <a:buNone/>
              <a:defRPr sz="1600"/>
            </a:lvl8pPr>
            <a:lvl9pPr marL="3657646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7FF594-19FB-9AB6-0BA7-5DE15B990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A7152AF-9A5F-2CE0-1AF2-1EF717649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5A6340-4882-908A-C2C6-B3EF576AA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345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9BF663-DBFD-8FD8-C219-84D7B1FC6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7EFBCE-F3F0-FAB2-7EA0-0AA305253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C21E99-8803-B3A5-4F0C-9D0466E26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812F42-11DC-04A0-6AA0-958F39CA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BDB7B45-E234-DC72-80E0-04C99A718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4062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7B9B75E-E8B6-5369-F0AE-D402A249C5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899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E8C43D7-B1D8-9EBF-BE29-987CFF7C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C3A2F9-75E5-12D3-97A9-2F10F18BF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FF657A-DF01-CA97-89A8-3EECC46B3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A2A33B-4F27-3ADF-D57E-EAA6DA51B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6586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91D9DE-09C1-488E-4543-A2DEC9B3F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936537-4A17-3658-814F-7F3B70156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D5C4E8-64CC-A8B9-7A09-54B802A01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35AB41-73ED-833B-4458-06243103C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F37C34-72A2-7B5E-EDC2-A007A8DB5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0598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A4220-9EC9-F921-4756-16A5D175D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2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3B3B4DD-8613-71B6-E71C-91A8CD89DB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2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11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2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2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5E9DB4-4160-1DAE-1B47-F7B58ACE5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B34DD5-7601-030E-CE06-EFFBC8A0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FBDA45-BF1F-FA60-B443-DC19227CF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1328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973995-DC07-6E1C-CB2F-85C0CE75D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8C4EF5-5F73-FA58-9CA6-123B4DEB5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0655CBD-7D7B-CC33-E1B9-D1759CA9B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228F10-4B30-5FEE-8547-B96692800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E8F3C8-BA8C-CA76-F0D2-D11459487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53D8F1-9CAF-571D-04BB-BBCBFFA26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654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3BCB4C-4A9D-9192-DF3B-F8D3FDDA4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5F89BE-3C91-CC33-9DF6-CFA044178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D2EF02-B51B-8293-2C0D-DF8052A1E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8B90CA3-B299-4EAE-A570-3AA1B64570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6" indent="0">
              <a:buNone/>
              <a:defRPr sz="2000" b="1"/>
            </a:lvl2pPr>
            <a:lvl3pPr marL="914411" indent="0">
              <a:buNone/>
              <a:defRPr sz="1801" b="1"/>
            </a:lvl3pPr>
            <a:lvl4pPr marL="1371617" indent="0">
              <a:buNone/>
              <a:defRPr sz="1600" b="1"/>
            </a:lvl4pPr>
            <a:lvl5pPr marL="1828823" indent="0">
              <a:buNone/>
              <a:defRPr sz="1600" b="1"/>
            </a:lvl5pPr>
            <a:lvl6pPr marL="2286029" indent="0">
              <a:buNone/>
              <a:defRPr sz="1600" b="1"/>
            </a:lvl6pPr>
            <a:lvl7pPr marL="2743234" indent="0">
              <a:buNone/>
              <a:defRPr sz="1600" b="1"/>
            </a:lvl7pPr>
            <a:lvl8pPr marL="3200440" indent="0">
              <a:buNone/>
              <a:defRPr sz="1600" b="1"/>
            </a:lvl8pPr>
            <a:lvl9pPr marL="3657646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FED6BCA-9981-2141-642A-6B84A49EAF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6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A1EEC46-6302-6ACB-CFCA-544DDFC36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F45864C-ED2B-FE33-40C0-D363A929C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1B473CE-2736-7952-B2A4-B2AFA845B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439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01FEC7-C682-7A10-3AF4-34F3DCF43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A433D20-F2DC-DD86-888B-4BC3D0310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4F2399B-303F-2677-8D2A-DF5B26108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4C281F2-093B-FA0D-73F2-CB175FE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822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7FFF247-D522-B5B5-3BAC-30B1CD89B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22791F4-5B6C-35E8-C159-D518CF6C4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D9D67C4-8DB8-8D43-C6FF-D8C0771B5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967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0E5DC0-EDA2-9D21-749F-C987F278E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C06084-DC39-8767-D5B4-821207F843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099E6D-D1B7-F8A6-8872-FFB53AA6D4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1"/>
            </a:lvl2pPr>
            <a:lvl3pPr marL="914411" indent="0">
              <a:buNone/>
              <a:defRPr sz="1200"/>
            </a:lvl3pPr>
            <a:lvl4pPr marL="1371617" indent="0">
              <a:buNone/>
              <a:defRPr sz="1001"/>
            </a:lvl4pPr>
            <a:lvl5pPr marL="1828823" indent="0">
              <a:buNone/>
              <a:defRPr sz="1001"/>
            </a:lvl5pPr>
            <a:lvl6pPr marL="2286029" indent="0">
              <a:buNone/>
              <a:defRPr sz="1001"/>
            </a:lvl6pPr>
            <a:lvl7pPr marL="2743234" indent="0">
              <a:buNone/>
              <a:defRPr sz="1001"/>
            </a:lvl7pPr>
            <a:lvl8pPr marL="3200440" indent="0">
              <a:buNone/>
              <a:defRPr sz="1001"/>
            </a:lvl8pPr>
            <a:lvl9pPr marL="3657646" indent="0">
              <a:buNone/>
              <a:defRPr sz="100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7D46CD-6339-0FE7-59F1-93CAE439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9770C9-9E6A-AD6A-523D-18176DD9D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73A55C-5D07-7D0F-8B49-D6B6E3E0B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630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EF5F68-F39E-FD5A-D5A1-9127FE283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90" y="457200"/>
            <a:ext cx="393223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8E870F3-9F60-70E4-92B3-B37C9C4950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6" indent="0">
              <a:buNone/>
              <a:defRPr sz="2800"/>
            </a:lvl2pPr>
            <a:lvl3pPr marL="914411" indent="0">
              <a:buNone/>
              <a:defRPr sz="2400"/>
            </a:lvl3pPr>
            <a:lvl4pPr marL="1371617" indent="0">
              <a:buNone/>
              <a:defRPr sz="2000"/>
            </a:lvl4pPr>
            <a:lvl5pPr marL="1828823" indent="0">
              <a:buNone/>
              <a:defRPr sz="2000"/>
            </a:lvl5pPr>
            <a:lvl6pPr marL="2286029" indent="0">
              <a:buNone/>
              <a:defRPr sz="2000"/>
            </a:lvl6pPr>
            <a:lvl7pPr marL="2743234" indent="0">
              <a:buNone/>
              <a:defRPr sz="2000"/>
            </a:lvl7pPr>
            <a:lvl8pPr marL="3200440" indent="0">
              <a:buNone/>
              <a:defRPr sz="2000"/>
            </a:lvl8pPr>
            <a:lvl9pPr marL="3657646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1B4A85-E9B6-3663-F530-F98F7A104C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0" y="2057400"/>
            <a:ext cx="393223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6" indent="0">
              <a:buNone/>
              <a:defRPr sz="1401"/>
            </a:lvl2pPr>
            <a:lvl3pPr marL="914411" indent="0">
              <a:buNone/>
              <a:defRPr sz="1200"/>
            </a:lvl3pPr>
            <a:lvl4pPr marL="1371617" indent="0">
              <a:buNone/>
              <a:defRPr sz="1001"/>
            </a:lvl4pPr>
            <a:lvl5pPr marL="1828823" indent="0">
              <a:buNone/>
              <a:defRPr sz="1001"/>
            </a:lvl5pPr>
            <a:lvl6pPr marL="2286029" indent="0">
              <a:buNone/>
              <a:defRPr sz="1001"/>
            </a:lvl6pPr>
            <a:lvl7pPr marL="2743234" indent="0">
              <a:buNone/>
              <a:defRPr sz="1001"/>
            </a:lvl7pPr>
            <a:lvl8pPr marL="3200440" indent="0">
              <a:buNone/>
              <a:defRPr sz="1001"/>
            </a:lvl8pPr>
            <a:lvl9pPr marL="3657646" indent="0">
              <a:buNone/>
              <a:defRPr sz="100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ED0FB3-16E9-1433-0752-AF6DD9148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D3EF65A-1039-0D3A-E624-D025F36AF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BFDC92-9C16-0D35-AF5A-34CD36926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0573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EDCF11B-0BD7-E11B-C4EC-B3AA9809A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2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2CE695-E0E8-D370-2E91-0CF6D18AA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2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65F4EF-AF81-D3FE-37A0-CFB23A099E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8DCF3-1E7E-4529-A89E-C10DAC4B5B76}" type="datetimeFigureOut">
              <a:rPr lang="zh-CN" altLang="en-US" smtClean="0"/>
              <a:t>2023/6/17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491336-ED00-13D4-A1F1-4769193839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2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DDAAD3-3C17-0B1B-7C0A-1C277B0D1D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1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64C6ED-725E-45F2-9FF1-DCC3C63DF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374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11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4" indent="-228604" algn="l" defTabSz="914411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9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15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21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27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32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38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44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49" indent="-228604" algn="l" defTabSz="914411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6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7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23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29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34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40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46" algn="l" defTabSz="914411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D26A7DA-DF27-18C1-369B-3F870E1573BD}"/>
              </a:ext>
            </a:extLst>
          </p:cNvPr>
          <p:cNvSpPr txBox="1"/>
          <p:nvPr/>
        </p:nvSpPr>
        <p:spPr>
          <a:xfrm>
            <a:off x="5024232" y="2429164"/>
            <a:ext cx="21435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/>
              <a:t>EXP-05</a:t>
            </a:r>
            <a:endParaRPr lang="zh-CN" altLang="en-US" sz="48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AD5029C-EA03-AE20-380C-70409187EE62}"/>
              </a:ext>
            </a:extLst>
          </p:cNvPr>
          <p:cNvSpPr txBox="1"/>
          <p:nvPr/>
        </p:nvSpPr>
        <p:spPr>
          <a:xfrm>
            <a:off x="8063346" y="4701309"/>
            <a:ext cx="1914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秦华谦 </a:t>
            </a:r>
            <a:r>
              <a:rPr lang="en-US" altLang="zh-CN" dirty="0"/>
              <a:t>21312683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4556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D02D7FD-61CD-9F55-1B2D-30B39DF501FB}"/>
              </a:ext>
            </a:extLst>
          </p:cNvPr>
          <p:cNvSpPr txBox="1"/>
          <p:nvPr/>
        </p:nvSpPr>
        <p:spPr>
          <a:xfrm>
            <a:off x="350982" y="193963"/>
            <a:ext cx="1569660" cy="369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1" dirty="0"/>
              <a:t>光敏电阻实验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2ED8148-2201-F113-F578-2B565F09781D}"/>
              </a:ext>
            </a:extLst>
          </p:cNvPr>
          <p:cNvSpPr txBox="1"/>
          <p:nvPr/>
        </p:nvSpPr>
        <p:spPr>
          <a:xfrm>
            <a:off x="350981" y="563297"/>
            <a:ext cx="968894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photocellPin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= A0;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光敏电阻引脚连接到模拟输入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A0</a:t>
            </a:r>
            <a:endParaRPr lang="en-US" altLang="zh-CN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ledPin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1600" dirty="0">
                <a:solidFill>
                  <a:srgbClr val="986801"/>
                </a:solidFill>
                <a:latin typeface="Consolas" panose="020B0609020204030204" pitchFamily="49" charset="0"/>
              </a:rPr>
              <a:t>13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LED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引脚连接到数字引脚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13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relayPin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1600" dirty="0">
                <a:solidFill>
                  <a:srgbClr val="986801"/>
                </a:solidFill>
                <a:latin typeface="Consolas" panose="020B0609020204030204" pitchFamily="49" charset="0"/>
              </a:rPr>
              <a:t>8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继电器引脚连接到数字引脚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8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outputValue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= </a:t>
            </a:r>
            <a:r>
              <a:rPr lang="en-US" altLang="zh-CN" sz="1600" dirty="0">
                <a:solidFill>
                  <a:srgbClr val="986801"/>
                </a:solidFill>
                <a:latin typeface="Consolas" panose="020B0609020204030204" pitchFamily="49" charset="0"/>
              </a:rPr>
              <a:t>0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存储从光敏电阻读取的模拟值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4078F2"/>
                </a:solidFill>
                <a:latin typeface="Consolas" panose="020B0609020204030204" pitchFamily="49" charset="0"/>
              </a:rPr>
              <a:t>setup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() {</a:t>
            </a: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设置函数，运行一次：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relayPin,OUTPUT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设置继电器引脚为输出模式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ledPin,OUTPUT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设置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LED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引脚为输出模式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Serial.begin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>
                <a:solidFill>
                  <a:srgbClr val="986801"/>
                </a:solidFill>
                <a:latin typeface="Consolas" panose="020B0609020204030204" pitchFamily="49" charset="0"/>
              </a:rPr>
              <a:t>9600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启动串口通信，波特率为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9600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}</a:t>
            </a: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600" dirty="0">
                <a:solidFill>
                  <a:srgbClr val="4078F2"/>
                </a:solidFill>
                <a:latin typeface="Consolas" panose="020B0609020204030204" pitchFamily="49" charset="0"/>
              </a:rPr>
              <a:t>loop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() {</a:t>
            </a: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循环函数，重复运行：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outputValue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analogRead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photocellPin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读取光敏电阻的模拟值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outputValue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在串口监视器上打印输出值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if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outputValue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&gt;=</a:t>
            </a:r>
            <a:r>
              <a:rPr lang="en-US" altLang="zh-CN" sz="1600" dirty="0">
                <a:solidFill>
                  <a:srgbClr val="986801"/>
                </a:solidFill>
                <a:latin typeface="Consolas" panose="020B0609020204030204" pitchFamily="49" charset="0"/>
              </a:rPr>
              <a:t>400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){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如果输出值大于等于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400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ledPin,HIGH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将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LED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引脚设置为高电平（开启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LED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灯）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relayPin,LOW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将继电器引脚设置为低电平（关闭继电器）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}</a:t>
            </a: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dirty="0">
                <a:solidFill>
                  <a:srgbClr val="A626A4"/>
                </a:solidFill>
                <a:latin typeface="Consolas" panose="020B0609020204030204" pitchFamily="49" charset="0"/>
              </a:rPr>
              <a:t>else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{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否则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ledPin,LOW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将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LED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引脚设置为低电平（关闭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LED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灯）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600" dirty="0" err="1">
                <a:solidFill>
                  <a:srgbClr val="5C5C5C"/>
                </a:solidFill>
                <a:latin typeface="Consolas" panose="020B0609020204030204" pitchFamily="49" charset="0"/>
              </a:rPr>
              <a:t>relayPin,HIGH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将继电器引脚设置为高电平（开启继电器）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}</a:t>
            </a: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  delay(</a:t>
            </a:r>
            <a:r>
              <a:rPr lang="en-US" altLang="zh-CN" sz="1600" dirty="0">
                <a:solidFill>
                  <a:srgbClr val="986801"/>
                </a:solidFill>
                <a:latin typeface="Consolas" panose="020B0609020204030204" pitchFamily="49" charset="0"/>
              </a:rPr>
              <a:t>1000</a:t>
            </a: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延迟</a:t>
            </a:r>
            <a:r>
              <a:rPr lang="en-US" altLang="zh-CN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1</a:t>
            </a:r>
            <a:r>
              <a:rPr lang="zh-CN" altLang="en-US" sz="1600" i="1" dirty="0">
                <a:solidFill>
                  <a:srgbClr val="A0A1A7"/>
                </a:solidFill>
                <a:latin typeface="Consolas" panose="020B0609020204030204" pitchFamily="49" charset="0"/>
              </a:rPr>
              <a:t>秒</a:t>
            </a:r>
            <a:endParaRPr lang="zh-CN" altLang="en-US" sz="16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sz="1600" dirty="0">
                <a:solidFill>
                  <a:srgbClr val="5C5C5C"/>
                </a:solidFill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79434F2-320D-3D88-71D2-8D37C718D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620" y="855209"/>
            <a:ext cx="4346162" cy="270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172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D02D7FD-61CD-9F55-1B2D-30B39DF501FB}"/>
              </a:ext>
            </a:extLst>
          </p:cNvPr>
          <p:cNvSpPr txBox="1"/>
          <p:nvPr/>
        </p:nvSpPr>
        <p:spPr>
          <a:xfrm>
            <a:off x="601579" y="508000"/>
            <a:ext cx="1800493" cy="369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1" dirty="0"/>
              <a:t>光敏电阻实验：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C0A5380-647F-A34A-BB84-DA0F07980395}"/>
              </a:ext>
            </a:extLst>
          </p:cNvPr>
          <p:cNvSpPr txBox="1"/>
          <p:nvPr/>
        </p:nvSpPr>
        <p:spPr>
          <a:xfrm>
            <a:off x="513347" y="1144337"/>
            <a:ext cx="3373216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1" dirty="0">
                <a:highlight>
                  <a:srgbClr val="FFFF00"/>
                </a:highlight>
              </a:rPr>
              <a:t>代码解释及运行效果展示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B6ABEE-984C-5CD3-B463-DD2F53452D97}"/>
              </a:ext>
            </a:extLst>
          </p:cNvPr>
          <p:cNvSpPr txBox="1"/>
          <p:nvPr/>
        </p:nvSpPr>
        <p:spPr>
          <a:xfrm>
            <a:off x="513347" y="1780674"/>
            <a:ext cx="640882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Söhne"/>
              </a:rPr>
              <a:t>该代码使用一个光敏电阻（光敏电阻通过</a:t>
            </a:r>
            <a:r>
              <a:rPr lang="en-US" altLang="zh-CN" b="0" i="0" dirty="0">
                <a:effectLst/>
                <a:latin typeface="Söhne"/>
              </a:rPr>
              <a:t>A0</a:t>
            </a:r>
            <a:r>
              <a:rPr lang="zh-CN" altLang="en-US" b="0" i="0" dirty="0">
                <a:effectLst/>
                <a:latin typeface="Söhne"/>
              </a:rPr>
              <a:t>引脚连接到</a:t>
            </a:r>
            <a:r>
              <a:rPr lang="en-US" altLang="zh-CN" b="0" i="0" dirty="0">
                <a:effectLst/>
                <a:latin typeface="Söhne"/>
              </a:rPr>
              <a:t>Arduino</a:t>
            </a:r>
            <a:r>
              <a:rPr lang="zh-CN" altLang="en-US" b="0" i="0" dirty="0">
                <a:effectLst/>
                <a:latin typeface="Söhne"/>
              </a:rPr>
              <a:t>）来感知光线强度。根据读取到的光敏电阻的模拟值，控制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和继电器的状态。如果光敏电阻的模拟值大于等于</a:t>
            </a:r>
            <a:r>
              <a:rPr lang="en-US" altLang="zh-CN" b="0" i="0" dirty="0">
                <a:effectLst/>
                <a:latin typeface="Söhne"/>
              </a:rPr>
              <a:t>400</a:t>
            </a:r>
            <a:r>
              <a:rPr lang="zh-CN" altLang="en-US" b="0" i="0" dirty="0">
                <a:effectLst/>
                <a:latin typeface="Söhne"/>
              </a:rPr>
              <a:t>，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将被打开，继电器将被关闭。否则，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将关闭，继电器将打开。代码使用串口通信将模拟值输出到串口监视器，以便进行调试和监控。整个循环代码每秒执行一次，即每秒读取一次光敏电阻的值并更新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和继电器的状态。</a:t>
            </a:r>
            <a:endParaRPr lang="zh-CN" altLang="en-US" dirty="0"/>
          </a:p>
        </p:txBody>
      </p:sp>
      <p:pic>
        <p:nvPicPr>
          <p:cNvPr id="8" name="1">
            <a:hlinkClick r:id="" action="ppaction://media"/>
            <a:extLst>
              <a:ext uri="{FF2B5EF4-FFF2-40B4-BE49-F238E27FC236}">
                <a16:creationId xmlns:a16="http://schemas.microsoft.com/office/drawing/2014/main" id="{0EE61665-2005-A86C-C3C6-EF14CB0401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25691" y="0"/>
            <a:ext cx="3200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621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D02D7FD-61CD-9F55-1B2D-30B39DF501FB}"/>
              </a:ext>
            </a:extLst>
          </p:cNvPr>
          <p:cNvSpPr txBox="1"/>
          <p:nvPr/>
        </p:nvSpPr>
        <p:spPr>
          <a:xfrm>
            <a:off x="350982" y="193963"/>
            <a:ext cx="1954381" cy="369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1" dirty="0"/>
              <a:t>U</a:t>
            </a:r>
            <a:r>
              <a:rPr lang="zh-CN" altLang="en-US" sz="1801" dirty="0"/>
              <a:t>型光电传感器：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F21A46F-45D7-1E6A-885B-A82D0EE5F7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56" b="6760"/>
          <a:stretch/>
        </p:blipFill>
        <p:spPr>
          <a:xfrm>
            <a:off x="7152412" y="4348157"/>
            <a:ext cx="4854862" cy="24059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81315C4-AEA7-69CB-76AA-D5B35FE17326}"/>
              </a:ext>
            </a:extLst>
          </p:cNvPr>
          <p:cNvSpPr txBox="1"/>
          <p:nvPr/>
        </p:nvSpPr>
        <p:spPr>
          <a:xfrm>
            <a:off x="415636" y="781684"/>
            <a:ext cx="867294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A626A4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i="0" dirty="0">
                <a:solidFill>
                  <a:srgbClr val="A626A4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photoPin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光敏电阻引脚连接到数字引脚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7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A626A4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i="0" dirty="0">
                <a:solidFill>
                  <a:srgbClr val="A626A4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ledPin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;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LED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引脚连接到数字引脚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13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A626A4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i="0" dirty="0">
                <a:solidFill>
                  <a:srgbClr val="4078F2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设置函数，运行一次：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photoPin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, INPUT);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设置光敏电阻引脚为输入模式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ledPin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, OUTPUT);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设置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LED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引脚为输出模式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A626A4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0" i="0" dirty="0">
                <a:solidFill>
                  <a:srgbClr val="4078F2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() {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循环函数，重复运行：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b="0" i="0" dirty="0" err="1">
                <a:solidFill>
                  <a:srgbClr val="A626A4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Value = 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digitalRead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photoPin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);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读取光敏电阻引脚的电平值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b="0" i="0" dirty="0">
                <a:solidFill>
                  <a:srgbClr val="A626A4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(Value == HIGH) {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如果光敏电阻引脚的电平为高电平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ledPin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, LOW);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将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LED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引脚设置为低电平（关闭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LED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灯）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} </a:t>
            </a:r>
            <a:r>
              <a:rPr lang="en-US" altLang="zh-CN" b="0" i="0" dirty="0">
                <a:solidFill>
                  <a:srgbClr val="A626A4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{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否则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i="0" dirty="0" err="1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ledPin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, HIGH); 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// 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将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LED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引脚设置为高电平（开启</a:t>
            </a:r>
            <a:r>
              <a:rPr lang="en-US" altLang="zh-CN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LED</a:t>
            </a:r>
            <a:r>
              <a:rPr lang="zh-CN" altLang="en-US" b="0" i="1" dirty="0">
                <a:solidFill>
                  <a:srgbClr val="A0A1A7"/>
                </a:solidFill>
                <a:effectLst/>
                <a:latin typeface="Consolas" panose="020B0609020204030204" pitchFamily="49" charset="0"/>
              </a:rPr>
              <a:t>灯）</a:t>
            </a:r>
            <a:endParaRPr lang="zh-CN" altLang="en-US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  <a:p>
            <a:pPr algn="l">
              <a:buFont typeface="+mj-lt"/>
              <a:buAutoNum type="arabicPeriod"/>
            </a:pPr>
            <a:r>
              <a:rPr lang="zh-CN" altLang="en-US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algn="l">
              <a:buFont typeface="+mj-lt"/>
              <a:buAutoNum type="arabicPeriod"/>
            </a:pPr>
            <a:r>
              <a:rPr lang="en-US" altLang="zh-CN" b="0" i="0" dirty="0">
                <a:solidFill>
                  <a:srgbClr val="5C5C5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5291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3C0A5380-647F-A34A-BB84-DA0F07980395}"/>
              </a:ext>
            </a:extLst>
          </p:cNvPr>
          <p:cNvSpPr txBox="1"/>
          <p:nvPr/>
        </p:nvSpPr>
        <p:spPr>
          <a:xfrm>
            <a:off x="448692" y="1169010"/>
            <a:ext cx="3373216" cy="36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01" dirty="0">
                <a:highlight>
                  <a:srgbClr val="FFFF00"/>
                </a:highlight>
              </a:rPr>
              <a:t>代码解释及运行效果展示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CB6ABEE-984C-5CD3-B463-DD2F53452D97}"/>
              </a:ext>
            </a:extLst>
          </p:cNvPr>
          <p:cNvSpPr txBox="1"/>
          <p:nvPr/>
        </p:nvSpPr>
        <p:spPr>
          <a:xfrm>
            <a:off x="448692" y="1881312"/>
            <a:ext cx="64088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Söhne"/>
              </a:rPr>
              <a:t>该代码使用一个光敏电阻（通过数字引脚</a:t>
            </a:r>
            <a:r>
              <a:rPr lang="en-US" altLang="zh-CN" b="0" i="0" dirty="0">
                <a:effectLst/>
                <a:latin typeface="Söhne"/>
              </a:rPr>
              <a:t>7</a:t>
            </a:r>
            <a:r>
              <a:rPr lang="zh-CN" altLang="en-US" b="0" i="0" dirty="0">
                <a:effectLst/>
                <a:latin typeface="Söhne"/>
              </a:rPr>
              <a:t>连接到</a:t>
            </a:r>
            <a:r>
              <a:rPr lang="en-US" altLang="zh-CN" b="0" i="0" dirty="0">
                <a:effectLst/>
                <a:latin typeface="Söhne"/>
              </a:rPr>
              <a:t>Arduino</a:t>
            </a:r>
            <a:r>
              <a:rPr lang="zh-CN" altLang="en-US" b="0" i="0" dirty="0">
                <a:effectLst/>
                <a:latin typeface="Söhne"/>
              </a:rPr>
              <a:t>）来感知光线强度。根据光敏电阻引脚的电平值，控制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的状态。如果光敏电阻引脚的电平为高电平，则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将关闭（引脚设置为低电平）。否则，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将打开（引脚设置为高电平）。代码中的循环函数会不断读取光敏电阻引脚的电平，并根据电平值更新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的状态。光敏电阻引脚被设置为输入模式，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引脚被设置为输出模式。这样，代码可以通过读取光敏电阻引脚的电平来感知光线强度，并相应地控制</a:t>
            </a:r>
            <a:r>
              <a:rPr lang="en-US" altLang="zh-CN" b="0" i="0" dirty="0">
                <a:effectLst/>
                <a:latin typeface="Söhne"/>
              </a:rPr>
              <a:t>LED</a:t>
            </a:r>
            <a:r>
              <a:rPr lang="zh-CN" altLang="en-US" b="0" i="0" dirty="0">
                <a:effectLst/>
                <a:latin typeface="Söhne"/>
              </a:rPr>
              <a:t>的状态。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F0ED804-5C3E-A0F5-51B4-1840F2E94236}"/>
              </a:ext>
            </a:extLst>
          </p:cNvPr>
          <p:cNvSpPr txBox="1"/>
          <p:nvPr/>
        </p:nvSpPr>
        <p:spPr>
          <a:xfrm>
            <a:off x="513347" y="456709"/>
            <a:ext cx="1954381" cy="3694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801" dirty="0"/>
              <a:t>U</a:t>
            </a:r>
            <a:r>
              <a:rPr lang="zh-CN" altLang="en-US" sz="1801" dirty="0"/>
              <a:t>型光电传感器：</a:t>
            </a:r>
          </a:p>
        </p:txBody>
      </p:sp>
      <p:pic>
        <p:nvPicPr>
          <p:cNvPr id="3" name="2">
            <a:hlinkClick r:id="" action="ppaction://media"/>
            <a:extLst>
              <a:ext uri="{FF2B5EF4-FFF2-40B4-BE49-F238E27FC236}">
                <a16:creationId xmlns:a16="http://schemas.microsoft.com/office/drawing/2014/main" id="{B474EC4D-45CA-1B42-6ED8-E30229994D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82709" y="0"/>
            <a:ext cx="3200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550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19</TotalTime>
  <Words>689</Words>
  <Application>Microsoft Office PowerPoint</Application>
  <PresentationFormat>宽屏</PresentationFormat>
  <Paragraphs>51</Paragraphs>
  <Slides>5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Söhne</vt:lpstr>
      <vt:lpstr>等线</vt:lpstr>
      <vt:lpstr>等线 Light</vt:lpstr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秦华谦</dc:creator>
  <cp:lastModifiedBy>秦华谦</cp:lastModifiedBy>
  <cp:revision>2</cp:revision>
  <dcterms:created xsi:type="dcterms:W3CDTF">2023-06-17T08:17:14Z</dcterms:created>
  <dcterms:modified xsi:type="dcterms:W3CDTF">2023-06-17T08:36:36Z</dcterms:modified>
</cp:coreProperties>
</file>

<file path=docProps/thumbnail.jpeg>
</file>